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56" r:id="rId3"/>
    <p:sldId id="257" r:id="rId4"/>
    <p:sldId id="258" r:id="rId5"/>
    <p:sldId id="259" r:id="rId6"/>
    <p:sldId id="260" r:id="rId7"/>
    <p:sldId id="261" r:id="rId8"/>
    <p:sldId id="264" r:id="rId9"/>
    <p:sldId id="265" r:id="rId10"/>
    <p:sldId id="270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90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08B111-5BE6-4B2D-AFDF-1ED80A78C14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CD162BC-D027-46E8-879B-DEA89D1145F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284224-9B05-4499-BA7C-8E0E5D22E7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62B5E-5785-4BE4-8F3B-2A090715C067}" type="datetimeFigureOut">
              <a:rPr lang="en-US" smtClean="0"/>
              <a:t>5/7/2021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22EF1D-5E15-45D9-8191-2E8C0251B2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C5BCE1-85DD-4F47-85D1-10538A193E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9C09F-2046-4343-939D-F8950A31C4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95862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96A0D6-DE26-4CB4-B69A-F505FEFEF0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E8FB3C0-9000-423A-8ECE-48AA13A35A1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785536-0294-45B3-A772-10685121B0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62B5E-5785-4BE4-8F3B-2A090715C067}" type="datetimeFigureOut">
              <a:rPr lang="en-US" smtClean="0"/>
              <a:t>5/7/2021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608C49-5276-48A9-94F0-FBE1A6F8E0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3ABAF2-A109-4087-A22A-37B9271352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9C09F-2046-4343-939D-F8950A31C4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19302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84BFFA8-A806-4F5D-8A06-B588234BD9F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47F0C9F-98A5-4C19-8D91-19C449CC6F9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2DED70-D133-442F-AC66-787E066535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62B5E-5785-4BE4-8F3B-2A090715C067}" type="datetimeFigureOut">
              <a:rPr lang="en-US" smtClean="0"/>
              <a:t>5/7/2021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EDDB58-93FD-48A1-BE72-1F893948EC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00CFBB-F0DF-49BD-8557-6FC4DED146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9C09F-2046-4343-939D-F8950A31C4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88476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334E07-9C0F-4F9F-9B84-F8D2C8129C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7B44D7-C9E2-4698-AB79-0B160310FC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DBD53E-6530-4CA5-8FE0-9AE7219498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62B5E-5785-4BE4-8F3B-2A090715C067}" type="datetimeFigureOut">
              <a:rPr lang="en-US" smtClean="0"/>
              <a:t>5/7/2021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0116D3-4576-42C2-A855-9C4082C5F8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5900EF-4F6D-4099-9FD2-3346143D9C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9C09F-2046-4343-939D-F8950A31C4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51072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B047F6-70CF-42DE-9462-D08D86951D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2B27C3A-219A-4B85-A0E7-E16870262E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4A898D-ECD6-4737-BFF0-5F8EBB276B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62B5E-5785-4BE4-8F3B-2A090715C067}" type="datetimeFigureOut">
              <a:rPr lang="en-US" smtClean="0"/>
              <a:t>5/7/2021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AAB182-1D52-49B1-AAB5-77310B83B2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13C183-74B5-4B0B-8A58-317204564E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9C09F-2046-4343-939D-F8950A31C4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68191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A81026-946D-45D0-9A1F-AB3472CC66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E4F2B7-CC4C-4E52-B59D-163E17B3867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90137A4-74BC-4C60-A110-7F5396E59D7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1A244B6-841E-40FB-AC9F-459C52660F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62B5E-5785-4BE4-8F3B-2A090715C067}" type="datetimeFigureOut">
              <a:rPr lang="en-US" smtClean="0"/>
              <a:t>5/7/2021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C579B94-AA48-4CE5-8189-91CC279ED0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03FDFED-E154-4311-A35F-03B196C669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9C09F-2046-4343-939D-F8950A31C4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85163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B218B5-9EC4-4DE1-B81E-10FC641E47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F2D4CBE-BA1A-46B1-99A1-F54E0B2BD5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CD319DC-6D5D-47FA-B841-66660D43764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1C53ECB-72A2-4120-B60B-6BE1D4A143D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AA92815-164B-4465-9F91-88F067AD43D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0E886BB-7D40-421C-8F9F-CBB029D475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62B5E-5785-4BE4-8F3B-2A090715C067}" type="datetimeFigureOut">
              <a:rPr lang="en-US" smtClean="0"/>
              <a:t>5/7/2021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5D9110D-2A4D-447D-81DD-54531A15F1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FD0143F-4D5B-4220-9247-6E82625036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9C09F-2046-4343-939D-F8950A31C4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37968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2740E0-47ED-4A7F-A925-6168A3E514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1078D70-F6C1-46F5-9886-7554DDB3E1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62B5E-5785-4BE4-8F3B-2A090715C067}" type="datetimeFigureOut">
              <a:rPr lang="en-US" smtClean="0"/>
              <a:t>5/7/2021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34DE569-293E-4167-880B-C99B02E67C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547B742-E23C-45A7-B626-E003D169D0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9C09F-2046-4343-939D-F8950A31C4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99980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3ADDB42-D906-419E-A473-7671E5C910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62B5E-5785-4BE4-8F3B-2A090715C067}" type="datetimeFigureOut">
              <a:rPr lang="en-US" smtClean="0"/>
              <a:t>5/7/2021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00C9BCC-50FE-49F5-A91A-DA93B12DE3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4DB1B8-98E8-4C7C-BF82-3371CEF478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9C09F-2046-4343-939D-F8950A31C4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86918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C5CD2C-DF09-42FE-8F54-C39F67CF21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481B19-E93D-4A92-A7C3-0BBD070A4E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703297E-72C1-494C-89C6-A4DC942B618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A83E3B3-C175-4CBF-9799-9B0E07B757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62B5E-5785-4BE4-8F3B-2A090715C067}" type="datetimeFigureOut">
              <a:rPr lang="en-US" smtClean="0"/>
              <a:t>5/7/2021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D5A3B28-E70F-4035-92A9-24FDACF1FD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158F247-1899-4307-84B3-E9C4AF8E97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9C09F-2046-4343-939D-F8950A31C4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72993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581716-1A10-41AB-B8EE-A2BD438214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4D58052-0445-465F-8664-236DFFF39F7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AB66F96-FE9A-483C-957E-35E818ACBEF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CB6D96C-6061-4A1A-BF7A-4C86D246DD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62B5E-5785-4BE4-8F3B-2A090715C067}" type="datetimeFigureOut">
              <a:rPr lang="en-US" smtClean="0"/>
              <a:t>5/7/2021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307BF9E-E780-45AF-B829-F8B2E89591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A3311F5-0F29-475B-AC16-76CCFE0CAD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9C09F-2046-4343-939D-F8950A31C4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03613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6297D16-95FF-4F05-9410-06031A5E0D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58B5F3-C28D-473B-914A-D997B4966C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9908FE-EB78-4D78-9CDC-9268F933542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362B5E-5785-4BE4-8F3B-2A090715C067}" type="datetimeFigureOut">
              <a:rPr lang="en-US" smtClean="0"/>
              <a:t>5/7/2021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317D24-7D29-46CB-A160-413B9BBECFC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329FAE-87D3-4DCC-9E91-6A4C6277748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C9C09F-2046-4343-939D-F8950A31C4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67328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524000" y="533400"/>
            <a:ext cx="9144000" cy="1828800"/>
          </a:xfrm>
          <a:custGeom>
            <a:avLst/>
            <a:gdLst/>
            <a:ahLst/>
            <a:cxnLst/>
            <a:rect l="l" t="t" r="r" b="b"/>
            <a:pathLst>
              <a:path w="9144000" h="1828800">
                <a:moveTo>
                  <a:pt x="9144000" y="0"/>
                </a:moveTo>
                <a:lnTo>
                  <a:pt x="0" y="0"/>
                </a:lnTo>
                <a:lnTo>
                  <a:pt x="0" y="1828800"/>
                </a:lnTo>
                <a:lnTo>
                  <a:pt x="9144000" y="1828800"/>
                </a:lnTo>
                <a:lnTo>
                  <a:pt x="9144000" y="0"/>
                </a:lnTo>
                <a:close/>
              </a:path>
            </a:pathLst>
          </a:custGeom>
          <a:solidFill>
            <a:srgbClr val="8EB4E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4426456" y="793749"/>
            <a:ext cx="3948917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spcBef>
                <a:spcPts val="95"/>
              </a:spcBef>
            </a:pPr>
            <a:r>
              <a:rPr sz="4000" spc="-65" dirty="0">
                <a:solidFill>
                  <a:srgbClr val="FFFFFF"/>
                </a:solidFill>
                <a:latin typeface="Carlito"/>
                <a:cs typeface="Carlito"/>
              </a:rPr>
              <a:t>MATHEMATICS</a:t>
            </a:r>
            <a:r>
              <a:rPr sz="4000" spc="-3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4000" spc="-5" dirty="0">
                <a:solidFill>
                  <a:srgbClr val="FFFFFF"/>
                </a:solidFill>
                <a:latin typeface="Carlito"/>
                <a:cs typeface="Carlito"/>
              </a:rPr>
              <a:t>I</a:t>
            </a:r>
            <a:r>
              <a:rPr lang="en-US" sz="4000" spc="-5" dirty="0">
                <a:solidFill>
                  <a:srgbClr val="FFFFFF"/>
                </a:solidFill>
                <a:latin typeface="Carlito"/>
                <a:cs typeface="Carlito"/>
              </a:rPr>
              <a:t>I</a:t>
            </a:r>
            <a:endParaRPr sz="4000" dirty="0">
              <a:latin typeface="Carlito"/>
              <a:cs typeface="Carlito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4058792" y="1403045"/>
            <a:ext cx="4077970" cy="635000"/>
          </a:xfrm>
          <a:prstGeom prst="rect">
            <a:avLst/>
          </a:prstGeom>
        </p:spPr>
        <p:txBody>
          <a:bodyPr vert="horz" wrap="square" lIns="0" tIns="12065" rIns="0" bIns="0" rtlCol="0" anchor="ctr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-470" dirty="0">
                <a:solidFill>
                  <a:srgbClr val="0D0D0D"/>
                </a:solidFill>
              </a:rPr>
              <a:t>S</a:t>
            </a:r>
            <a:r>
              <a:rPr lang="en-US" sz="4000" spc="-470" dirty="0">
                <a:solidFill>
                  <a:srgbClr val="0D0D0D"/>
                </a:solidFill>
              </a:rPr>
              <a:t> </a:t>
            </a:r>
            <a:r>
              <a:rPr sz="4000" spc="-470" dirty="0">
                <a:solidFill>
                  <a:srgbClr val="0D0D0D"/>
                </a:solidFill>
              </a:rPr>
              <a:t>E</a:t>
            </a:r>
            <a:r>
              <a:rPr lang="en-US" sz="4000" spc="-470" dirty="0">
                <a:solidFill>
                  <a:srgbClr val="0D0D0D"/>
                </a:solidFill>
              </a:rPr>
              <a:t> </a:t>
            </a:r>
            <a:r>
              <a:rPr sz="4000" spc="-470" dirty="0">
                <a:solidFill>
                  <a:srgbClr val="0D0D0D"/>
                </a:solidFill>
              </a:rPr>
              <a:t>C</a:t>
            </a:r>
            <a:r>
              <a:rPr lang="en-US" sz="4000" spc="-470" dirty="0">
                <a:solidFill>
                  <a:srgbClr val="0D0D0D"/>
                </a:solidFill>
              </a:rPr>
              <a:t> </a:t>
            </a:r>
            <a:r>
              <a:rPr sz="4000" spc="-470" dirty="0">
                <a:solidFill>
                  <a:srgbClr val="0D0D0D"/>
                </a:solidFill>
              </a:rPr>
              <a:t>O</a:t>
            </a:r>
            <a:r>
              <a:rPr lang="en-US" sz="4000" spc="-470" dirty="0">
                <a:solidFill>
                  <a:srgbClr val="0D0D0D"/>
                </a:solidFill>
              </a:rPr>
              <a:t> </a:t>
            </a:r>
            <a:r>
              <a:rPr sz="4000" spc="-470" dirty="0">
                <a:solidFill>
                  <a:srgbClr val="0D0D0D"/>
                </a:solidFill>
              </a:rPr>
              <a:t>N</a:t>
            </a:r>
            <a:r>
              <a:rPr lang="en-US" sz="4000" spc="-470" dirty="0">
                <a:solidFill>
                  <a:srgbClr val="0D0D0D"/>
                </a:solidFill>
              </a:rPr>
              <a:t> </a:t>
            </a:r>
            <a:r>
              <a:rPr sz="4000" spc="-470" dirty="0">
                <a:solidFill>
                  <a:srgbClr val="0D0D0D"/>
                </a:solidFill>
              </a:rPr>
              <a:t>D</a:t>
            </a:r>
            <a:r>
              <a:rPr sz="4000" spc="-114" dirty="0">
                <a:solidFill>
                  <a:srgbClr val="0D0D0D"/>
                </a:solidFill>
              </a:rPr>
              <a:t> </a:t>
            </a:r>
            <a:r>
              <a:rPr sz="4000" spc="-350" dirty="0">
                <a:solidFill>
                  <a:srgbClr val="0D0D0D"/>
                </a:solidFill>
              </a:rPr>
              <a:t>SEMESTER</a:t>
            </a:r>
            <a:endParaRPr sz="4000" dirty="0"/>
          </a:p>
        </p:txBody>
      </p:sp>
      <p:sp>
        <p:nvSpPr>
          <p:cNvPr id="5" name="object 5"/>
          <p:cNvSpPr txBox="1"/>
          <p:nvPr/>
        </p:nvSpPr>
        <p:spPr>
          <a:xfrm>
            <a:off x="4058792" y="2688321"/>
            <a:ext cx="6609207" cy="2090957"/>
          </a:xfrm>
          <a:prstGeom prst="rect">
            <a:avLst/>
          </a:prstGeom>
          <a:solidFill>
            <a:srgbClr val="FFC000"/>
          </a:solidFill>
        </p:spPr>
        <p:txBody>
          <a:bodyPr vert="horz" wrap="square" lIns="0" tIns="5715" rIns="0" bIns="0" rtlCol="0">
            <a:spAutoFit/>
          </a:bodyPr>
          <a:lstStyle/>
          <a:p>
            <a:pPr algn="ctr">
              <a:spcBef>
                <a:spcPts val="45"/>
              </a:spcBef>
            </a:pPr>
            <a:endParaRPr sz="3950" dirty="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lang="en-US" sz="4800" spc="-45" dirty="0">
                <a:solidFill>
                  <a:srgbClr val="0D0D0D"/>
                </a:solidFill>
                <a:latin typeface="Carlito"/>
                <a:cs typeface="Carlito"/>
              </a:rPr>
              <a:t>The Derivative as a Rate of Change</a:t>
            </a:r>
            <a:endParaRPr sz="4800" dirty="0">
              <a:latin typeface="Carlito"/>
              <a:cs typeface="Carlito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524000" y="2688321"/>
            <a:ext cx="2534792" cy="2103120"/>
          </a:xfrm>
          <a:prstGeom prst="rect">
            <a:avLst/>
          </a:prstGeom>
          <a:solidFill>
            <a:srgbClr val="974706"/>
          </a:solidFill>
        </p:spPr>
        <p:txBody>
          <a:bodyPr vert="horz" wrap="square" lIns="0" tIns="509905" rIns="0" bIns="0" rtlCol="0">
            <a:spAutoFit/>
          </a:bodyPr>
          <a:lstStyle/>
          <a:p>
            <a:pPr marL="612140">
              <a:spcBef>
                <a:spcPts val="4015"/>
              </a:spcBef>
            </a:pPr>
            <a:r>
              <a:rPr sz="4800" dirty="0">
                <a:solidFill>
                  <a:srgbClr val="FFFFFF"/>
                </a:solidFill>
                <a:latin typeface="Carlito"/>
                <a:cs typeface="Carlito"/>
              </a:rPr>
              <a:t>0</a:t>
            </a:r>
            <a:r>
              <a:rPr lang="en-US" sz="4800" dirty="0">
                <a:solidFill>
                  <a:srgbClr val="FFFFFF"/>
                </a:solidFill>
                <a:latin typeface="Carlito"/>
                <a:cs typeface="Carlito"/>
              </a:rPr>
              <a:t>1</a:t>
            </a:r>
            <a:endParaRPr sz="4800" dirty="0">
              <a:latin typeface="Carlito"/>
              <a:cs typeface="Carlito"/>
            </a:endParaRPr>
          </a:p>
        </p:txBody>
      </p:sp>
      <p:sp>
        <p:nvSpPr>
          <p:cNvPr id="7" name="object 2">
            <a:extLst>
              <a:ext uri="{FF2B5EF4-FFF2-40B4-BE49-F238E27FC236}">
                <a16:creationId xmlns:a16="http://schemas.microsoft.com/office/drawing/2014/main" id="{28E5F159-0BF2-48B1-9341-134ED1890DC2}"/>
              </a:ext>
            </a:extLst>
          </p:cNvPr>
          <p:cNvSpPr/>
          <p:nvPr/>
        </p:nvSpPr>
        <p:spPr>
          <a:xfrm>
            <a:off x="1317675" y="5230103"/>
            <a:ext cx="9556650" cy="946690"/>
          </a:xfrm>
          <a:custGeom>
            <a:avLst/>
            <a:gdLst/>
            <a:ahLst/>
            <a:cxnLst/>
            <a:rect l="l" t="t" r="r" b="b"/>
            <a:pathLst>
              <a:path w="9144000" h="1828800">
                <a:moveTo>
                  <a:pt x="9144000" y="0"/>
                </a:moveTo>
                <a:lnTo>
                  <a:pt x="0" y="0"/>
                </a:lnTo>
                <a:lnTo>
                  <a:pt x="0" y="1828800"/>
                </a:lnTo>
                <a:lnTo>
                  <a:pt x="9144000" y="1828800"/>
                </a:lnTo>
                <a:lnTo>
                  <a:pt x="9144000" y="0"/>
                </a:lnTo>
                <a:close/>
              </a:path>
            </a:pathLst>
          </a:custGeom>
          <a:solidFill>
            <a:schemeClr val="accent6">
              <a:lumMod val="40000"/>
              <a:lumOff val="60000"/>
            </a:schemeClr>
          </a:solidFill>
        </p:spPr>
        <p:txBody>
          <a:bodyPr wrap="square" lIns="0" tIns="0" rIns="0" bIns="0" rtlCol="0"/>
          <a:lstStyle/>
          <a:p>
            <a:r>
              <a:rPr lang="en-US" sz="2800" dirty="0"/>
              <a:t>Dr. Shaimaa Amen / 1st year/ Material engineering department</a:t>
            </a:r>
          </a:p>
          <a:p>
            <a:pPr algn="ctr"/>
            <a:r>
              <a:rPr lang="en-US" sz="2800" dirty="0"/>
              <a:t>2020-2021</a:t>
            </a:r>
            <a:endParaRPr sz="28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2A6581D6-FB74-46D0-A4D2-C05B89BCAA7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6438" y="42485"/>
            <a:ext cx="9980581" cy="6674837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49FDC903-0D64-48AF-9434-99D0F05F000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890782" y="315438"/>
            <a:ext cx="3036767" cy="38767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19214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032F1620-A005-4D0A-BBE2-76397596F52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8411" y="872195"/>
            <a:ext cx="10968225" cy="50221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23708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67530EA9-21CC-4D53-BC9F-3A53729C53C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4533" y="341360"/>
            <a:ext cx="3794249" cy="6285995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87F8E9DE-B66C-4070-96D8-4325624021E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95558" y="230646"/>
            <a:ext cx="4740812" cy="64730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30673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AB344867-B011-449C-B91E-16269936DA7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5926" y="219690"/>
            <a:ext cx="10410091" cy="65187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050962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1E5C47F9-3EDA-4248-AB0D-85725C0CC40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81684" y="230395"/>
            <a:ext cx="9270611" cy="63335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46238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FE242038-2B85-4026-8BCC-4B6E853FE5C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1426" y="315359"/>
            <a:ext cx="6940373" cy="1129128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8D5EB960-F968-4461-B3C4-FB969E157A3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2368" y="2120348"/>
            <a:ext cx="10460713" cy="26106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15561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7E1A87D1-E988-4880-BFCC-76BAF047ACE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1131" y="742122"/>
            <a:ext cx="10608515" cy="47442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87033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9DA79E98-A194-4B86-82AC-15FE2557A0A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8053" y="424070"/>
            <a:ext cx="11555894" cy="5777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39237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8F450E67-FE05-419F-B5AB-F3C8FD1CAEE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798" y="659295"/>
            <a:ext cx="11582403" cy="276970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B6F7E46D-7822-499B-8AAE-ADCCCBDA02B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4798" y="3429000"/>
            <a:ext cx="9581944" cy="26311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45796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D43DFAE6-B304-4FE3-AAF8-267908B95B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2366" y="310778"/>
            <a:ext cx="10548730" cy="63591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8651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A2ADEFDC-F90E-4E98-86B6-95A8ACF7F77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8153" y="425399"/>
            <a:ext cx="10495693" cy="4034059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3DF781FF-E557-4825-BD35-F41B085009E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2960" y="4220307"/>
            <a:ext cx="11575235" cy="22122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02777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ECE2BD1E-610B-4933-9B6D-4389BA52BF1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8279" y="590843"/>
            <a:ext cx="11327355" cy="56552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19242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B18D5E87-B8DB-45E0-912C-91CF61590F9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9151" y="130728"/>
            <a:ext cx="3165231" cy="6769283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B73DB3A9-24C6-4AED-8B81-758D2652506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22463" y="545709"/>
            <a:ext cx="9058855" cy="47296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492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96</TotalTime>
  <Words>31</Words>
  <Application>Microsoft Office PowerPoint</Application>
  <PresentationFormat>Widescreen</PresentationFormat>
  <Paragraphs>7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Arial</vt:lpstr>
      <vt:lpstr>Calibri</vt:lpstr>
      <vt:lpstr>Calibri Light</vt:lpstr>
      <vt:lpstr>Carlito</vt:lpstr>
      <vt:lpstr>Times New Roman</vt:lpstr>
      <vt:lpstr>Office Theme</vt:lpstr>
      <vt:lpstr>S E C O N D SEMESTER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sheymaa alazzawi</dc:creator>
  <cp:lastModifiedBy>sheymaa alazzawi</cp:lastModifiedBy>
  <cp:revision>9</cp:revision>
  <dcterms:created xsi:type="dcterms:W3CDTF">2021-05-07T20:16:50Z</dcterms:created>
  <dcterms:modified xsi:type="dcterms:W3CDTF">2021-05-07T21:53:20Z</dcterms:modified>
</cp:coreProperties>
</file>